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99" r:id="rId19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97" Type="http://schemas.openxmlformats.org/officeDocument/2006/relationships/slide" Target="slides/slide8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22.xml"/></Relationships>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a:extLst>
              <a:ext uri="{FF2B5EF4-FFF2-40B4-BE49-F238E27FC236}">
                <a16:creationId xmlns:a16="http://schemas.microsoft.com/office/drawing/2014/main" id="{F2C3F2CD-17B4-CDDA-7871-B5A61EDECA7D}"/>
              </a:ext>
            </a:extLst>
          </p:cNvPr>
          <p:cNvSpPr>
            <a:spLocks noChangeArrowheads="1"/>
          </p:cNvSpPr>
          <p:nvPr>
            <p:ph type="title"/>
          </p:nvPr>
        </p:nvSpPr>
        <p:spPr>
          <a:xfrm>
            <a:off x="914400" y="0"/>
          </a:xfrm>
          <a:ln/>
        </p:spPr>
        <p:txBody>
          <a:bodyPr rIns="132080"/>
          <a:lstStyle/>
          <a:p>
            <a:r>
              <a:rPr lang="en-US" altLang="zh-CN" sz="4000">
                <a:ea typeface="宋体" panose="02010600030101010101" pitchFamily="2" charset="-122"/>
              </a:rPr>
              <a:t>OMIG WEBINARS-FULFILLING OMIG’S SECTION 32 DUTY-</a:t>
            </a:r>
          </a:p>
        </p:txBody>
      </p:sp>
      <p:sp>
        <p:nvSpPr>
          <p:cNvPr id="4098" name="Rectangle 2">
            <a:extLst>
              <a:ext uri="{FF2B5EF4-FFF2-40B4-BE49-F238E27FC236}">
                <a16:creationId xmlns:a16="http://schemas.microsoft.com/office/drawing/2014/main" id="{ABE12C14-3871-97D5-591A-449054B4C938}"/>
              </a:ext>
            </a:extLst>
          </p:cNvPr>
          <p:cNvSpPr>
            <a:spLocks noChangeArrowheads="1"/>
          </p:cNvSpPr>
          <p:nvPr>
            <p:ph type="body" idx="1"/>
          </p:nvPr>
        </p:nvSpPr>
        <p:spPr>
          <a:ln/>
        </p:spPr>
        <p:txBody>
          <a:bodyPr rIns="132080"/>
          <a:lstStyle/>
          <a:p>
            <a:pPr>
              <a:lnSpc>
                <a:spcPct val="90000"/>
              </a:lnSpc>
            </a:pPr>
            <a:r>
              <a:rPr lang="en-US" altLang="zh-CN" sz="2800">
                <a:effectLst/>
                <a:latin typeface="Tahoma Bold" panose="020B0804030504040204" pitchFamily="34" charset="0"/>
                <a:ea typeface="宋体" panose="02010600030101010101" pitchFamily="2" charset="-122"/>
                <a:cs typeface="Tahoma Bold" panose="020B0804030504040204" pitchFamily="34" charset="0"/>
                <a:sym typeface="Tahoma Bold" panose="020B0804030504040204" pitchFamily="34" charset="0"/>
              </a:rPr>
              <a:t>“17. to conduct educational programs for medical assistance program providers, vendors, contractors and recipients designed to limit fraud and abuse within the medical assistance program”</a:t>
            </a:r>
            <a:endParaRPr lang="en-US" altLang="zh-CN" sz="2800">
              <a:effectLst/>
              <a:latin typeface="Tahoma Bold" panose="020B0804030504040204" pitchFamily="34" charset="0"/>
              <a:ea typeface="宋体" panose="02010600030101010101" pitchFamily="2" charset="-122"/>
              <a:sym typeface="Tahoma Bold" panose="020B0804030504040204" pitchFamily="34" charset="0"/>
            </a:endParaRPr>
          </a:p>
          <a:p>
            <a:pPr>
              <a:lnSpc>
                <a:spcPct val="90000"/>
              </a:lnSpc>
            </a:pPr>
            <a:r>
              <a:rPr lang="en-US" altLang="zh-CN" sz="2800">
                <a:effectLst/>
                <a:latin typeface="Tahoma Bold" panose="020B0804030504040204" pitchFamily="34" charset="0"/>
                <a:ea typeface="宋体" panose="02010600030101010101" pitchFamily="2" charset="-122"/>
                <a:cs typeface="Tahoma Bold" panose="020B0804030504040204" pitchFamily="34" charset="0"/>
                <a:sym typeface="Tahoma Bold" panose="020B0804030504040204" pitchFamily="34" charset="0"/>
              </a:rPr>
              <a:t>These programs will be scheduled as needed by the provider community. Your feedback on this program, and suggestions for new topics are appreciated.</a:t>
            </a:r>
          </a:p>
          <a:p>
            <a:pPr>
              <a:lnSpc>
                <a:spcPct val="90000"/>
              </a:lnSpc>
            </a:pPr>
            <a:r>
              <a:rPr lang="en-US" altLang="zh-CN" sz="2800">
                <a:effectLst/>
                <a:latin typeface="Tahoma Bold" panose="020B0804030504040204" pitchFamily="34" charset="0"/>
                <a:ea typeface="宋体" panose="02010600030101010101" pitchFamily="2" charset="-122"/>
                <a:sym typeface="Tahoma Bold" panose="020B0804030504040204" pitchFamily="34" charset="0"/>
              </a:rPr>
              <a:t>Next program in July on PPACA 6402: Mandatory Disclosure of Overpayments</a:t>
            </a:r>
          </a:p>
        </p:txBody>
      </p:sp>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